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7" r:id="rId3"/>
    <p:sldId id="257" r:id="rId4"/>
    <p:sldId id="258" r:id="rId5"/>
    <p:sldId id="259" r:id="rId6"/>
    <p:sldId id="262" r:id="rId7"/>
    <p:sldId id="266" r:id="rId8"/>
    <p:sldId id="268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24A2A4-8C4C-D083-F8EB-07893D097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86C544-8239-44FE-CF16-92C2CBF5B3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A16A5C-900B-DA2E-A8CB-D78541743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EBBE9A-40CC-CB13-388E-B87F6E36D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FFD842-B74B-DC54-D86B-7BFFFC2BF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646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1DBFA2-3F06-D9A3-EF41-E5E36DE0B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D7A0FF-209E-DC41-FC66-E204B1D0E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BA509F-B723-2CFE-E2B2-0368F2D97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DAB481-C89E-5B35-AE03-8F1FA84E2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A5FBEA-CA42-CF1E-380B-4DDD373B7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98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8595B6-C5B0-7A3B-1214-B3A5A4634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2ABEAC-76A0-2553-7798-0AF2D0D64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0633A1-C17A-DAEE-2250-01FB817C6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95981A-0898-04FC-382D-F17CAC2D6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CD553C-C2EE-458F-F5FE-86B0ED8A9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83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42A6EF-AF2F-9AA8-0D30-27714A4A7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6FE6A2-F7A4-7E98-9D7C-58B28AD066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B28705-B62F-AB7B-B7C6-E09F2F589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109BA02-E35D-4304-67D7-7F4A0F47F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558B32-C64A-2330-186C-CA9CD718E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D204FE-5814-C834-B234-74D5EC3D0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87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6679B7-333B-B6F9-12E5-9CA20E5D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E496EF-2759-E202-5935-6841177F2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CE2112A-0029-A3F3-D9B2-7819B1887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AAD39E3-52A0-1840-C0DC-B95DDD6285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D147EFC-D2F7-11B4-04E0-E77C3DC837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92CDF1C-4FA9-746D-611B-48F768AA8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B244C96-76F2-95C9-740F-3805D8459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44A890E-ADE8-5A9F-D54D-EF7659926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5365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2C114-8F1A-4F7F-33C9-7634ACE1F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4FC0630-DA42-6E58-3BC5-B7DEDA8BF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5BFD84-F71F-D797-4253-0B24C2BFD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FC01EC-8BB2-E27A-A3BB-C53CF72AF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3290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DD302A3-5714-1152-8302-46DBE7309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EFD5E18-E5E8-F479-D8BE-D5E3754A7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28D59A-241D-7352-8673-EED15635B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598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AB41AB-2FB1-031B-AF5E-6B4757203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A208F3-91FC-D909-2475-C31F5CE81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23A5CD-581C-AB81-C834-C3EFD007F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A4C73EC-5203-55D3-EB38-5CF45C61E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012D676-40D3-596B-B706-5544CDF40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0C92A92-E72D-3DC6-C2F5-2AEB82DB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947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F7A95E-8D2E-6433-A08A-5169C6CF4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E5DD2F-0AEB-A2BC-9331-072E616B7F9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149CB9-AA6D-2DCA-5567-75A31C3E5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FEF30E-9BBD-1BF4-73E6-A7323FA00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2F9589D-0F82-E9C0-EFC2-DDE5A50E3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0CABA3-7A66-872F-CDF7-F8AC4604D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651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F53B4B-68B5-819D-CB63-FC6C50F3B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6DD5A1-DDDA-5B44-4704-41D180E012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94889C-BD41-42C8-7315-62920C31A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1FD2A2-AAEA-C4B4-ED02-1F373134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7F90BC-9CA4-BE3C-9CBF-BC0D15FD6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823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32E15C-D1F2-3F84-E465-EBE2C92C8A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038581F-67E8-1BCB-16B2-5055445A1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663E9E-3728-3CAF-5B40-CAA154D9E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9C64DC-0909-3882-762C-A332AA92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D21ACA-6A9C-EE84-B5F9-171F1CE9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92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5264AB8-1676-FB9D-0822-D7A96BFCD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DA4BB2-013F-BFE0-E7C1-716C31958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A7F2A5-C6D9-31F4-9848-266E76476A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7C94A3-DDFD-4364-81DF-8306B1141CE3}" type="datetimeFigureOut">
              <a:rPr lang="pt-BR" smtClean="0"/>
              <a:pPr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15035E-B691-26AA-14DA-AB8F02CC45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1422A8-466A-80DC-6BD5-9233E39A3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78BB89-BF87-4243-8471-672D675389E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238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00E0F77-E936-4985-B7B1-B9823486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82487" y="5013176"/>
            <a:ext cx="2907065" cy="15569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/>
            <a:r>
              <a:rPr lang="en-US" sz="2800" b="1" dirty="0" err="1"/>
              <a:t>Instituição</a:t>
            </a:r>
            <a:b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416" y="0"/>
            <a:ext cx="8423809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BB8C170-0499-8AB2-F0BC-9A405B756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1588466"/>
            <a:ext cx="7777234" cy="141934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817950" y="5666847"/>
            <a:ext cx="1463040" cy="342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72039" y="4883544"/>
            <a:ext cx="4940186" cy="15569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 defTabSz="914400">
              <a:buFont typeface="Arial" panose="020B0604020202020204" pitchFamily="34" charset="0"/>
              <a:buChar char="•"/>
            </a:pPr>
            <a:r>
              <a:rPr lang="en-US" sz="1600"/>
              <a:t>Autor¹, Autor²</a:t>
            </a:r>
            <a:endParaRPr lang="en-US" sz="1600" baseline="30000"/>
          </a:p>
          <a:p>
            <a:pPr indent="-228600" algn="l" defTabSz="914400">
              <a:buFont typeface="Arial" panose="020B0604020202020204" pitchFamily="34" charset="0"/>
              <a:buChar char="•"/>
            </a:pPr>
            <a:endParaRPr lang="en-US" sz="1600" baseline="30000"/>
          </a:p>
          <a:p>
            <a:pPr indent="-228600" algn="l" defTabSz="914400">
              <a:buFont typeface="Arial" panose="020B0604020202020204" pitchFamily="34" charset="0"/>
              <a:buChar char="•"/>
            </a:pPr>
            <a:r>
              <a:rPr lang="en-US" sz="1600"/>
              <a:t>1 Acadêmica ...., 2 Docente....</a:t>
            </a:r>
          </a:p>
          <a:p>
            <a:pPr indent="-228600" algn="l" defTabSz="914400">
              <a:buFont typeface="Arial" panose="020B0604020202020204" pitchFamily="34" charset="0"/>
              <a:buChar char="•"/>
            </a:pPr>
            <a:endParaRPr lang="en-US" sz="160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54632216-255E-1F97-23D7-AD906F9C38C0}"/>
              </a:ext>
            </a:extLst>
          </p:cNvPr>
          <p:cNvSpPr txBox="1">
            <a:spLocks/>
          </p:cNvSpPr>
          <p:nvPr/>
        </p:nvSpPr>
        <p:spPr>
          <a:xfrm>
            <a:off x="697834" y="3007811"/>
            <a:ext cx="7402558" cy="1556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n-US" sz="2800" b="1" dirty="0"/>
              <a:t>TÍTULO DO TRABALHO. 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6300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030983"/>
            <a:ext cx="7772400" cy="1470025"/>
          </a:xfrm>
        </p:spPr>
        <p:txBody>
          <a:bodyPr>
            <a:normAutofit/>
          </a:bodyPr>
          <a:lstStyle/>
          <a:p>
            <a:r>
              <a:rPr lang="pt-BR" dirty="0"/>
              <a:t>RESUMO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3499317"/>
            <a:ext cx="6912768" cy="1752600"/>
          </a:xfrm>
        </p:spPr>
        <p:txBody>
          <a:bodyPr>
            <a:normAutofit fontScale="92500"/>
          </a:bodyPr>
          <a:lstStyle/>
          <a:p>
            <a:r>
              <a:rPr lang="pt-BR" dirty="0"/>
              <a:t>O resumo deve ser inserido aqui e não pode ultrapassar 300 palavras.</a:t>
            </a:r>
          </a:p>
          <a:p>
            <a:r>
              <a:rPr lang="pt-BR" dirty="0"/>
              <a:t>(</a:t>
            </a:r>
            <a:r>
              <a:rPr lang="pt-BR" dirty="0" err="1"/>
              <a:t>Arial</a:t>
            </a:r>
            <a:r>
              <a:rPr lang="pt-BR" dirty="0"/>
              <a:t>, tamanho 10, justificado, espaçamento simples)</a:t>
            </a:r>
          </a:p>
          <a:p>
            <a:r>
              <a:rPr lang="pt-BR" dirty="0"/>
              <a:t> </a:t>
            </a:r>
          </a:p>
          <a:p>
            <a:r>
              <a:rPr lang="pt-BR" dirty="0" err="1"/>
              <a:t>Palavras-chave</a:t>
            </a:r>
            <a:r>
              <a:rPr lang="pt-BR" dirty="0"/>
              <a:t>: </a:t>
            </a:r>
            <a:r>
              <a:rPr lang="pt-BR" dirty="0" err="1"/>
              <a:t>Palavra-chave</a:t>
            </a:r>
            <a:r>
              <a:rPr lang="pt-BR" dirty="0"/>
              <a:t> 1; </a:t>
            </a:r>
            <a:r>
              <a:rPr lang="pt-BR" dirty="0" err="1"/>
              <a:t>Palavra-chave</a:t>
            </a:r>
            <a:r>
              <a:rPr lang="pt-BR" dirty="0"/>
              <a:t> 2; </a:t>
            </a:r>
            <a:r>
              <a:rPr lang="pt-BR" dirty="0" err="1"/>
              <a:t>Palavra-chave</a:t>
            </a:r>
            <a:r>
              <a:rPr lang="pt-BR" dirty="0"/>
              <a:t> 3...</a:t>
            </a:r>
          </a:p>
          <a:p>
            <a:r>
              <a:rPr lang="pt-BR" dirty="0"/>
              <a:t>(</a:t>
            </a:r>
            <a:r>
              <a:rPr lang="pt-BR" dirty="0" err="1"/>
              <a:t>Arial</a:t>
            </a:r>
            <a:r>
              <a:rPr lang="pt-BR" dirty="0"/>
              <a:t>, tamanho 10. Indicar até 5 palavras-chave)</a:t>
            </a:r>
          </a:p>
          <a:p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A9FED38-0D90-4526-575E-619C712B3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7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00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457200" y="23352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introdução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67544" y="3612157"/>
            <a:ext cx="8219256" cy="2913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 texto deve ser em tópicos, a apresentação deve ser breve. A introdução e a revisão de literatura deverão ser apresentadas como elemento textual único. Deverão ser breves e apresentar os objetivos coerentes com a proposta do estudo. No texto, citar as referências nos formatos: (Autor, Ano), (Autor e Autor, Ano), (Autor et al., Ano), ou seja, (BORDIN, 2000; MENDES e SOUZA, 2011; SILVA et al., 2011), sempre em ordem cronológica ascendente. A referência deve ser citada ao final de um período que expresse uma ideia completa. Quando os nomes dos autores forem parte integrante do texto, menciona-se a data da publicação citada entre parênteses, logo após o nome do autor, conforme exemplos: Ferreira (1999), Moura e Bordin (2011), Silva et al. (2011).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168DFF9-09F5-6DCD-6808-583DA8981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7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2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94626"/>
            <a:ext cx="8229600" cy="1143000"/>
          </a:xfrm>
        </p:spPr>
        <p:txBody>
          <a:bodyPr/>
          <a:lstStyle/>
          <a:p>
            <a:r>
              <a:rPr lang="pt-BR" b="1" cap="all" dirty="0"/>
              <a:t>metodologia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2372" y="3396133"/>
            <a:ext cx="8219256" cy="2913187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BR" dirty="0"/>
              <a:t>       Deverá apresentar todas as informações relativas à metodologia empregada, devidamente referenciada. Indicar os métodos empregados, a população estudada, a fonte de dados e os critérios de seleção, os quais devem ser descritos de forma objetiva e completa, devidamente referenciada para os métodos consagrados, incluindo os métodos estatísticos; fornecer referências e fazer uma breve descrição dos métodos que foram publicados, mas não são amplamente conhecidos; descrever os métodos novos ou substancialmente modificados, indicar as razões pelas quais se utilizam e avaliar as suas limitações. Descrever de maneira minuciosa metodologias que foram específicas do seu trabalho.</a:t>
            </a:r>
          </a:p>
          <a:p>
            <a:pPr algn="just">
              <a:buNone/>
            </a:pPr>
            <a:r>
              <a:rPr lang="pt-BR" dirty="0"/>
              <a:t>       Trabalhos que utilizaram seres humanos como objeto de estudo ou experimentação animal devem indicar no texto o número da aprovação pelos respectivos Comitês de Ética. </a:t>
            </a:r>
          </a:p>
          <a:p>
            <a:pPr algn="just">
              <a:buNone/>
            </a:pPr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41B5E93-4532-9D99-0DBC-ECA813C2E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7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239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482658"/>
            <a:ext cx="8229600" cy="1143000"/>
          </a:xfrm>
        </p:spPr>
        <p:txBody>
          <a:bodyPr/>
          <a:lstStyle/>
          <a:p>
            <a:r>
              <a:rPr lang="pt-BR" b="1" cap="all" dirty="0"/>
              <a:t>Resultados e discussão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2372" y="3684165"/>
            <a:ext cx="8219256" cy="2913187"/>
          </a:xfrm>
        </p:spPr>
        <p:txBody>
          <a:bodyPr>
            <a:normAutofit fontScale="92500"/>
          </a:bodyPr>
          <a:lstStyle/>
          <a:p>
            <a:pPr algn="just"/>
            <a:r>
              <a:rPr lang="pt-BR" dirty="0"/>
              <a:t>Neste item serão apresentados os resultados obtidos, os quais deverão ser comparados entre si e discutidos com trabalhos de referência na área. Apresentar os resultados em </a:t>
            </a:r>
            <a:r>
              <a:rPr lang="pt-BR" dirty="0" err="1"/>
              <a:t>sequência</a:t>
            </a:r>
            <a:r>
              <a:rPr lang="pt-BR" dirty="0"/>
              <a:t> lógica através de texto, quadros e figuras. Não repetir no texto todos os dados incluídos nos quadros ou figuras; realçar ou resumir apenas as observações importantes. </a:t>
            </a:r>
          </a:p>
          <a:p>
            <a:pPr algn="just"/>
            <a:r>
              <a:rPr lang="pt-BR" dirty="0"/>
              <a:t>Tabelas e figuras deverão estar com legenda objetiva e </a:t>
            </a:r>
            <a:r>
              <a:rPr lang="pt-BR" dirty="0" err="1"/>
              <a:t>autoexplicativa</a:t>
            </a:r>
            <a:r>
              <a:rPr lang="pt-BR" dirty="0"/>
              <a:t> e amarradas ao texto. Tabelas não devem apresentar linhas verticais secundárias. Devem-se evitar tabelas e/ou figuras com poucas informações, que podem ser facilmente substituídas por texto corrido.</a:t>
            </a:r>
          </a:p>
          <a:p>
            <a:pPr algn="just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6DCF5E4-53DC-308D-F0E6-C03210939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7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33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15525"/>
            <a:ext cx="8229600" cy="1143000"/>
          </a:xfrm>
        </p:spPr>
        <p:txBody>
          <a:bodyPr/>
          <a:lstStyle/>
          <a:p>
            <a:r>
              <a:rPr lang="pt-BR" b="1" cap="all" dirty="0"/>
              <a:t>CONCLUSÃO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2372" y="3717032"/>
            <a:ext cx="8219256" cy="3312368"/>
          </a:xfrm>
        </p:spPr>
        <p:txBody>
          <a:bodyPr>
            <a:normAutofit/>
          </a:bodyPr>
          <a:lstStyle/>
          <a:p>
            <a:r>
              <a:rPr lang="pt-BR" dirty="0"/>
              <a:t>Deverá ser clara e objetiva, sendo apresentada com as principais contribuições do estudo. Relacionar as conclusões com os objetivos do estudo baseada nos resultados obtidos. Não utilizar referências nesta seção.</a:t>
            </a:r>
          </a:p>
          <a:p>
            <a:pPr algn="just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9AE9788-93D8-24BF-9271-C5D1B2250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7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96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1143000"/>
          </a:xfrm>
        </p:spPr>
        <p:txBody>
          <a:bodyPr/>
          <a:lstStyle/>
          <a:p>
            <a:r>
              <a:rPr lang="en-GB" b="1" dirty="0"/>
              <a:t>REFERÊNCIAS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2372" y="3490846"/>
            <a:ext cx="8219256" cy="3096344"/>
          </a:xfrm>
        </p:spPr>
        <p:txBody>
          <a:bodyPr>
            <a:normAutofit fontScale="77500" lnSpcReduction="20000"/>
          </a:bodyPr>
          <a:lstStyle/>
          <a:p>
            <a:r>
              <a:rPr lang="pt-BR" dirty="0"/>
              <a:t>As referências deverão ser efetuadas conforme a Associação Brasileira de Normas Técnicas – ABNT (NBR 6023:2017), usar fonte Arial tamanho 12, alinhamento à esquerda. Devem ser apresentadas em:</a:t>
            </a:r>
          </a:p>
          <a:p>
            <a:pPr marL="0" indent="0">
              <a:buNone/>
            </a:pPr>
            <a:r>
              <a:rPr lang="pt-BR" dirty="0"/>
              <a:t>•	Ordem alfabética pelo sobrenome do autor e sem recuo na 3ª letra;</a:t>
            </a:r>
          </a:p>
          <a:p>
            <a:pPr marL="0" indent="0">
              <a:buNone/>
            </a:pPr>
            <a:r>
              <a:rPr lang="pt-BR" dirty="0"/>
              <a:t>•	Dois ou mais autores, separar por (;);</a:t>
            </a:r>
          </a:p>
          <a:p>
            <a:pPr marL="0" indent="0">
              <a:buNone/>
            </a:pPr>
            <a:r>
              <a:rPr lang="pt-BR" dirty="0"/>
              <a:t>•	Os títulos dos periódicos não devem ser abreviados;</a:t>
            </a:r>
          </a:p>
          <a:p>
            <a:pPr marL="0" indent="0">
              <a:buNone/>
            </a:pPr>
            <a:r>
              <a:rPr lang="pt-BR" dirty="0"/>
              <a:t>•	Após o terceiro autor utilizar et al. (não itálico);</a:t>
            </a:r>
          </a:p>
          <a:p>
            <a:pPr marL="0" indent="0">
              <a:buNone/>
            </a:pPr>
            <a:r>
              <a:rPr lang="pt-BR" dirty="0"/>
              <a:t>•	As referências devem ser alinhadas, somente à margem esquerda, inclusive da segunda linha em diante, de forma a se identificar individualmente cada documento. Devem ser digitadas em espaço simples e separadas entre si por uma linha em branco;</a:t>
            </a:r>
          </a:p>
          <a:p>
            <a:pPr marL="0" indent="0">
              <a:buNone/>
            </a:pPr>
            <a:r>
              <a:rPr lang="pt-BR" dirty="0"/>
              <a:t>•	O título da obra citada deve ser apresentado em negrito em caso de livros. Quando se tratar de periódico científico, deve ser utilizado negrito para o nome da revista.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C933627-181A-0A5B-2C05-0C685AA5C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7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94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1">
            <a:extLst>
              <a:ext uri="{FF2B5EF4-FFF2-40B4-BE49-F238E27FC236}">
                <a16:creationId xmlns:a16="http://schemas.microsoft.com/office/drawing/2014/main" id="{700E0F77-E936-4985-B7B1-B9823486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8416" y="4883544"/>
            <a:ext cx="2907065" cy="1556907"/>
          </a:xfrm>
        </p:spPr>
        <p:txBody>
          <a:bodyPr anchor="ctr">
            <a:normAutofit/>
          </a:bodyPr>
          <a:lstStyle/>
          <a:p>
            <a:r>
              <a:rPr lang="en-GB" sz="2400" b="1"/>
              <a:t>AGRADECIMENTOS</a:t>
            </a:r>
            <a:endParaRPr lang="pt-BR" sz="2400"/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416" y="0"/>
            <a:ext cx="8423809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510FA71-C9D0-9D0D-2195-58F7ABA3F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1588466"/>
            <a:ext cx="7777234" cy="1419345"/>
          </a:xfrm>
          <a:prstGeom prst="rect">
            <a:avLst/>
          </a:prstGeom>
        </p:spPr>
      </p:pic>
      <p:sp>
        <p:nvSpPr>
          <p:cNvPr id="31" name="Rectangle 17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817950" y="5666847"/>
            <a:ext cx="1463040" cy="342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2039" y="4883544"/>
            <a:ext cx="4940186" cy="1556907"/>
          </a:xfrm>
        </p:spPr>
        <p:txBody>
          <a:bodyPr anchor="ctr">
            <a:normAutofit/>
          </a:bodyPr>
          <a:lstStyle/>
          <a:p>
            <a:r>
              <a:rPr lang="pt-BR" sz="1600"/>
              <a:t>AGRADECIMENTOS É OPCIONAL</a:t>
            </a:r>
          </a:p>
        </p:txBody>
      </p:sp>
    </p:spTree>
    <p:extLst>
      <p:ext uri="{BB962C8B-B14F-4D97-AF65-F5344CB8AC3E}">
        <p14:creationId xmlns:p14="http://schemas.microsoft.com/office/powerpoint/2010/main" val="64124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667</Words>
  <Application>Microsoft Office PowerPoint</Application>
  <PresentationFormat>Apresentação na tela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Instituição </vt:lpstr>
      <vt:lpstr>RESUMO</vt:lpstr>
      <vt:lpstr>Apresentação do PowerPoint</vt:lpstr>
      <vt:lpstr>metodologia</vt:lpstr>
      <vt:lpstr>Resultados e discussão</vt:lpstr>
      <vt:lpstr>CONCLUSÃO</vt:lpstr>
      <vt:lpstr>REFERÊNCIAS</vt:lpstr>
      <vt:lpstr>AGRADECIMENTOS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PERFIL DE ESTUDANTES UNIVERSITÁRIOS USUÁRIOS DE METILFENIDATO, BAGÉ-RS.</dc:title>
  <dc:creator>hp</dc:creator>
  <cp:lastModifiedBy>Paula Silveira</cp:lastModifiedBy>
  <cp:revision>16</cp:revision>
  <dcterms:created xsi:type="dcterms:W3CDTF">2020-09-16T19:16:28Z</dcterms:created>
  <dcterms:modified xsi:type="dcterms:W3CDTF">2026-10-05T20:21:39Z</dcterms:modified>
</cp:coreProperties>
</file>